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notesSlides/notesSlide29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27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Layouts/slideLayout12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5"/>
  </p:notesMasterIdLst>
  <p:handoutMasterIdLst>
    <p:handoutMasterId r:id="rId36"/>
  </p:handoutMasterIdLst>
  <p:sldIdLst>
    <p:sldId id="256" r:id="rId2"/>
    <p:sldId id="257" r:id="rId3"/>
    <p:sldId id="263" r:id="rId4"/>
    <p:sldId id="264" r:id="rId5"/>
    <p:sldId id="265" r:id="rId6"/>
    <p:sldId id="266" r:id="rId7"/>
    <p:sldId id="267" r:id="rId8"/>
    <p:sldId id="294" r:id="rId9"/>
    <p:sldId id="295" r:id="rId10"/>
    <p:sldId id="296" r:id="rId11"/>
    <p:sldId id="297" r:id="rId12"/>
    <p:sldId id="298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99" r:id="rId34"/>
  </p:sldIdLst>
  <p:sldSz cx="9144000" cy="6858000" type="screen4x3"/>
  <p:notesSz cx="6858000" cy="9296400"/>
  <p:defaultTextStyle>
    <a:defPPr>
      <a:defRPr lang="en-CA"/>
    </a:defPPr>
    <a:lvl1pPr algn="ctr" rtl="0" fontAlgn="base">
      <a:spcBef>
        <a:spcPct val="20000"/>
      </a:spcBef>
      <a:spcAft>
        <a:spcPct val="0"/>
      </a:spcAft>
      <a:defRPr sz="7200" b="1" kern="1200">
        <a:solidFill>
          <a:schemeClr val="bg1"/>
        </a:solidFill>
        <a:latin typeface="Times New Roman" pitchFamily="18" charset="0"/>
        <a:ea typeface="+mn-ea"/>
        <a:cs typeface="+mn-cs"/>
      </a:defRPr>
    </a:lvl1pPr>
    <a:lvl2pPr marL="457200" algn="ctr" rtl="0" fontAlgn="base">
      <a:spcBef>
        <a:spcPct val="20000"/>
      </a:spcBef>
      <a:spcAft>
        <a:spcPct val="0"/>
      </a:spcAft>
      <a:defRPr sz="7200" b="1" kern="1200">
        <a:solidFill>
          <a:schemeClr val="bg1"/>
        </a:solidFill>
        <a:latin typeface="Times New Roman" pitchFamily="18" charset="0"/>
        <a:ea typeface="+mn-ea"/>
        <a:cs typeface="+mn-cs"/>
      </a:defRPr>
    </a:lvl2pPr>
    <a:lvl3pPr marL="914400" algn="ctr" rtl="0" fontAlgn="base">
      <a:spcBef>
        <a:spcPct val="20000"/>
      </a:spcBef>
      <a:spcAft>
        <a:spcPct val="0"/>
      </a:spcAft>
      <a:defRPr sz="7200" b="1" kern="1200">
        <a:solidFill>
          <a:schemeClr val="bg1"/>
        </a:solidFill>
        <a:latin typeface="Times New Roman" pitchFamily="18" charset="0"/>
        <a:ea typeface="+mn-ea"/>
        <a:cs typeface="+mn-cs"/>
      </a:defRPr>
    </a:lvl3pPr>
    <a:lvl4pPr marL="1371600" algn="ctr" rtl="0" fontAlgn="base">
      <a:spcBef>
        <a:spcPct val="20000"/>
      </a:spcBef>
      <a:spcAft>
        <a:spcPct val="0"/>
      </a:spcAft>
      <a:defRPr sz="7200" b="1" kern="1200">
        <a:solidFill>
          <a:schemeClr val="bg1"/>
        </a:solidFill>
        <a:latin typeface="Times New Roman" pitchFamily="18" charset="0"/>
        <a:ea typeface="+mn-ea"/>
        <a:cs typeface="+mn-cs"/>
      </a:defRPr>
    </a:lvl4pPr>
    <a:lvl5pPr marL="1828800" algn="ctr" rtl="0" fontAlgn="base">
      <a:spcBef>
        <a:spcPct val="20000"/>
      </a:spcBef>
      <a:spcAft>
        <a:spcPct val="0"/>
      </a:spcAft>
      <a:defRPr sz="7200" b="1" kern="1200">
        <a:solidFill>
          <a:schemeClr val="bg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7200" b="1" kern="1200">
        <a:solidFill>
          <a:schemeClr val="bg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7200" b="1" kern="1200">
        <a:solidFill>
          <a:schemeClr val="bg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7200" b="1" kern="1200">
        <a:solidFill>
          <a:schemeClr val="bg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7200" b="1" kern="1200">
        <a:solidFill>
          <a:schemeClr val="bg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F23914"/>
    <a:srgbClr val="000066"/>
    <a:srgbClr val="3366FF"/>
    <a:srgbClr val="FFFF07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174" autoAdjust="0"/>
    <p:restoredTop sz="94667" autoAdjust="0"/>
  </p:normalViewPr>
  <p:slideViewPr>
    <p:cSldViewPr>
      <p:cViewPr>
        <p:scale>
          <a:sx n="50" d="100"/>
          <a:sy n="50" d="100"/>
        </p:scale>
        <p:origin x="-1464" y="-60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1683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1684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1685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E4C3FEC8-1385-4944-BD01-6A77A01D91D4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xmlns="" val="210854546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47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58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47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6425"/>
            <a:ext cx="54864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747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47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018EEDD1-2E08-4A90-A259-9DC3CA3FC8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8266017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02EE825-45C5-419A-BA6E-621674555972}" type="slidenum">
              <a:rPr lang="en-US" smtClean="0"/>
              <a:pPr/>
              <a:t>1</a:t>
            </a:fld>
            <a:endParaRPr lang="en-US" smtClean="0"/>
          </a:p>
        </p:txBody>
      </p:sp>
      <p:sp>
        <p:nvSpPr>
          <p:cNvPr id="368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BDC3F98-5DFE-42A8-917F-1759934A1DE6}" type="slidenum">
              <a:rPr lang="en-US" smtClean="0"/>
              <a:pPr/>
              <a:t>10</a:t>
            </a:fld>
            <a:endParaRPr lang="en-US" smtClean="0"/>
          </a:p>
        </p:txBody>
      </p:sp>
      <p:sp>
        <p:nvSpPr>
          <p:cNvPr id="460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9F0C218-F7BE-4298-9D54-A28F27512D1E}" type="slidenum">
              <a:rPr lang="en-US" smtClean="0"/>
              <a:pPr/>
              <a:t>11</a:t>
            </a:fld>
            <a:endParaRPr lang="en-US" smtClean="0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F01AF55-A17F-432A-AAD7-E9E3FF67CFDE}" type="slidenum">
              <a:rPr lang="en-US" smtClean="0"/>
              <a:pPr/>
              <a:t>12</a:t>
            </a:fld>
            <a:endParaRPr lang="en-US" smtClean="0"/>
          </a:p>
        </p:txBody>
      </p:sp>
      <p:sp>
        <p:nvSpPr>
          <p:cNvPr id="481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13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D94E99C-0E33-4CF6-A8D3-BEF6B434E7D6}" type="slidenum">
              <a:rPr lang="en-US" smtClean="0"/>
              <a:pPr/>
              <a:t>13</a:t>
            </a:fld>
            <a:endParaRPr lang="en-US" smtClean="0"/>
          </a:p>
        </p:txBody>
      </p:sp>
      <p:sp>
        <p:nvSpPr>
          <p:cNvPr id="491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A897C5C-0F1E-4AD7-B4FD-F516227C8AEC}" type="slidenum">
              <a:rPr lang="en-US" smtClean="0"/>
              <a:pPr/>
              <a:t>14</a:t>
            </a:fld>
            <a:endParaRPr lang="en-US" smtClean="0"/>
          </a:p>
        </p:txBody>
      </p:sp>
      <p:sp>
        <p:nvSpPr>
          <p:cNvPr id="5017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8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C3F182E-BB0C-48CF-9EE6-84D96D2967FB}" type="slidenum">
              <a:rPr lang="en-US" smtClean="0"/>
              <a:pPr/>
              <a:t>15</a:t>
            </a:fld>
            <a:endParaRPr lang="en-US" smtClean="0"/>
          </a:p>
        </p:txBody>
      </p:sp>
      <p:sp>
        <p:nvSpPr>
          <p:cNvPr id="5120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D5A9643-F4E5-49B7-8EEF-9018D809808D}" type="slidenum">
              <a:rPr lang="en-US" smtClean="0"/>
              <a:pPr/>
              <a:t>16</a:t>
            </a:fld>
            <a:endParaRPr lang="en-US" smtClean="0"/>
          </a:p>
        </p:txBody>
      </p:sp>
      <p:sp>
        <p:nvSpPr>
          <p:cNvPr id="5222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22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EF83F20-FAC4-4ED3-95D7-75DEB8866340}" type="slidenum">
              <a:rPr lang="en-US" smtClean="0"/>
              <a:pPr/>
              <a:t>17</a:t>
            </a:fld>
            <a:endParaRPr lang="en-US" smtClean="0"/>
          </a:p>
        </p:txBody>
      </p:sp>
      <p:sp>
        <p:nvSpPr>
          <p:cNvPr id="532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E7B581C-E3A5-432E-B129-03E1BAF0B00F}" type="slidenum">
              <a:rPr lang="en-US" smtClean="0"/>
              <a:pPr/>
              <a:t>18</a:t>
            </a:fld>
            <a:endParaRPr lang="en-US" smtClean="0"/>
          </a:p>
        </p:txBody>
      </p:sp>
      <p:sp>
        <p:nvSpPr>
          <p:cNvPr id="5427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FB9E29C-7B3D-4CCA-87E7-B6E81105D845}" type="slidenum">
              <a:rPr lang="en-US" smtClean="0"/>
              <a:pPr/>
              <a:t>19</a:t>
            </a:fld>
            <a:endParaRPr lang="en-US" smtClean="0"/>
          </a:p>
        </p:txBody>
      </p:sp>
      <p:sp>
        <p:nvSpPr>
          <p:cNvPr id="552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3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F83F4BF-A2C6-4AFC-A041-5297981314F6}" type="slidenum">
              <a:rPr lang="en-US" smtClean="0"/>
              <a:pPr/>
              <a:t>2</a:t>
            </a:fld>
            <a:endParaRPr lang="en-US" smtClean="0"/>
          </a:p>
        </p:txBody>
      </p:sp>
      <p:sp>
        <p:nvSpPr>
          <p:cNvPr id="378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1C7B450-A42E-47A3-923D-664E83F9D3A0}" type="slidenum">
              <a:rPr lang="en-US" smtClean="0"/>
              <a:pPr/>
              <a:t>20</a:t>
            </a:fld>
            <a:endParaRPr lang="en-US" smtClean="0"/>
          </a:p>
        </p:txBody>
      </p:sp>
      <p:sp>
        <p:nvSpPr>
          <p:cNvPr id="563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3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4C2E373-E9DA-4C1F-9E0F-629BE5056853}" type="slidenum">
              <a:rPr lang="en-US" smtClean="0"/>
              <a:pPr/>
              <a:t>21</a:t>
            </a:fld>
            <a:endParaRPr lang="en-US" smtClean="0"/>
          </a:p>
        </p:txBody>
      </p:sp>
      <p:sp>
        <p:nvSpPr>
          <p:cNvPr id="573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6254CAA-FA31-4935-9733-6DB9A7C8CB84}" type="slidenum">
              <a:rPr lang="en-US" smtClean="0"/>
              <a:pPr/>
              <a:t>22</a:t>
            </a:fld>
            <a:endParaRPr lang="en-US" smtClean="0"/>
          </a:p>
        </p:txBody>
      </p:sp>
      <p:sp>
        <p:nvSpPr>
          <p:cNvPr id="5837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7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453EE0D-2824-4EB2-9AEC-0CA28E975247}" type="slidenum">
              <a:rPr lang="en-US" smtClean="0"/>
              <a:pPr/>
              <a:t>23</a:t>
            </a:fld>
            <a:endParaRPr lang="en-US" smtClean="0"/>
          </a:p>
        </p:txBody>
      </p:sp>
      <p:sp>
        <p:nvSpPr>
          <p:cNvPr id="593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63AF95A-19CD-472B-AD9D-8A7B1DE9FE3E}" type="slidenum">
              <a:rPr lang="en-US" smtClean="0"/>
              <a:pPr/>
              <a:t>24</a:t>
            </a:fld>
            <a:endParaRPr lang="en-US" smtClean="0"/>
          </a:p>
        </p:txBody>
      </p:sp>
      <p:sp>
        <p:nvSpPr>
          <p:cNvPr id="604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42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095F1F1-03F5-4DED-ADC8-B8C78E0DBB20}" type="slidenum">
              <a:rPr lang="en-US" smtClean="0"/>
              <a:pPr/>
              <a:t>25</a:t>
            </a:fld>
            <a:endParaRPr lang="en-US" smtClean="0"/>
          </a:p>
        </p:txBody>
      </p:sp>
      <p:sp>
        <p:nvSpPr>
          <p:cNvPr id="6144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A55CC22-C5CA-4C55-ADB6-D797957B8EAD}" type="slidenum">
              <a:rPr lang="en-US" smtClean="0"/>
              <a:pPr/>
              <a:t>26</a:t>
            </a:fld>
            <a:endParaRPr lang="en-US" smtClean="0"/>
          </a:p>
        </p:txBody>
      </p:sp>
      <p:sp>
        <p:nvSpPr>
          <p:cNvPr id="624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4CB4077-3C87-413D-B62C-8ADBE746A6C9}" type="slidenum">
              <a:rPr lang="en-US" smtClean="0"/>
              <a:pPr/>
              <a:t>27</a:t>
            </a:fld>
            <a:endParaRPr lang="en-US" smtClean="0"/>
          </a:p>
        </p:txBody>
      </p:sp>
      <p:sp>
        <p:nvSpPr>
          <p:cNvPr id="634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632379F-6825-4622-86FA-CC0D3FCAA3B7}" type="slidenum">
              <a:rPr lang="en-US" smtClean="0"/>
              <a:pPr/>
              <a:t>28</a:t>
            </a:fld>
            <a:endParaRPr lang="en-US" smtClean="0"/>
          </a:p>
        </p:txBody>
      </p:sp>
      <p:sp>
        <p:nvSpPr>
          <p:cNvPr id="645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B12D58F-837A-4691-95E5-56635EB1BEEA}" type="slidenum">
              <a:rPr lang="en-US" smtClean="0"/>
              <a:pPr/>
              <a:t>29</a:t>
            </a:fld>
            <a:endParaRPr lang="en-US" smtClean="0"/>
          </a:p>
        </p:txBody>
      </p:sp>
      <p:sp>
        <p:nvSpPr>
          <p:cNvPr id="655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B120298-777F-49D2-A0D7-2FFA8DB4E8C6}" type="slidenum">
              <a:rPr lang="en-US" smtClean="0"/>
              <a:pPr/>
              <a:t>3</a:t>
            </a:fld>
            <a:endParaRPr lang="en-US" smtClean="0"/>
          </a:p>
        </p:txBody>
      </p:sp>
      <p:sp>
        <p:nvSpPr>
          <p:cNvPr id="389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1C98A4E-ABDE-412D-B09A-0B62AD24F8E6}" type="slidenum">
              <a:rPr lang="en-US" smtClean="0"/>
              <a:pPr/>
              <a:t>30</a:t>
            </a:fld>
            <a:endParaRPr lang="en-US" smtClean="0"/>
          </a:p>
        </p:txBody>
      </p:sp>
      <p:sp>
        <p:nvSpPr>
          <p:cNvPr id="665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1071935-47A4-4FBD-B861-35F9CAC05993}" type="slidenum">
              <a:rPr lang="en-US" smtClean="0"/>
              <a:pPr/>
              <a:t>31</a:t>
            </a:fld>
            <a:endParaRPr lang="en-US" smtClean="0"/>
          </a:p>
        </p:txBody>
      </p:sp>
      <p:sp>
        <p:nvSpPr>
          <p:cNvPr id="675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6BE5720-6292-4378-90BC-9201D2B24BC1}" type="slidenum">
              <a:rPr lang="en-US" smtClean="0"/>
              <a:pPr/>
              <a:t>32</a:t>
            </a:fld>
            <a:endParaRPr lang="en-US" smtClean="0"/>
          </a:p>
        </p:txBody>
      </p:sp>
      <p:sp>
        <p:nvSpPr>
          <p:cNvPr id="686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8FBD9A4-7DD6-477D-9C34-B23F67CF85A3}" type="slidenum">
              <a:rPr lang="en-US" smtClean="0"/>
              <a:pPr/>
              <a:t>33</a:t>
            </a:fld>
            <a:endParaRPr lang="en-US" smtClean="0"/>
          </a:p>
        </p:txBody>
      </p:sp>
      <p:sp>
        <p:nvSpPr>
          <p:cNvPr id="696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1547A61-AAAB-49A7-9D23-EDA8271FBDE1}" type="slidenum">
              <a:rPr lang="en-US" smtClean="0"/>
              <a:pPr/>
              <a:t>4</a:t>
            </a:fld>
            <a:endParaRPr lang="en-US" smtClean="0"/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B5303E9-CB2D-487D-89D1-A6C99A87F4A2}" type="slidenum">
              <a:rPr lang="en-US" smtClean="0"/>
              <a:pPr/>
              <a:t>5</a:t>
            </a:fld>
            <a:endParaRPr lang="en-US" smtClean="0"/>
          </a:p>
        </p:txBody>
      </p:sp>
      <p:sp>
        <p:nvSpPr>
          <p:cNvPr id="409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36DB284-54A1-4C9A-AA8C-F08A5E3A177E}" type="slidenum">
              <a:rPr lang="en-US" smtClean="0"/>
              <a:pPr/>
              <a:t>6</a:t>
            </a:fld>
            <a:endParaRPr lang="en-US" smtClean="0"/>
          </a:p>
        </p:txBody>
      </p:sp>
      <p:sp>
        <p:nvSpPr>
          <p:cNvPr id="419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EA6484E-569D-448C-8610-9B3273D35632}" type="slidenum">
              <a:rPr lang="en-US" smtClean="0"/>
              <a:pPr/>
              <a:t>7</a:t>
            </a:fld>
            <a:endParaRPr lang="en-US" smtClean="0"/>
          </a:p>
        </p:txBody>
      </p:sp>
      <p:sp>
        <p:nvSpPr>
          <p:cNvPr id="430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409A09E-92D1-49AB-A176-8FDDF7E1B5A8}" type="slidenum">
              <a:rPr lang="en-US" smtClean="0"/>
              <a:pPr/>
              <a:t>8</a:t>
            </a:fld>
            <a:endParaRPr lang="en-US" smtClean="0"/>
          </a:p>
        </p:txBody>
      </p:sp>
      <p:sp>
        <p:nvSpPr>
          <p:cNvPr id="440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CAC8938-01EC-440C-9E94-212CFD1D0EE2}" type="slidenum">
              <a:rPr lang="en-US" smtClean="0"/>
              <a:pPr/>
              <a:t>9</a:t>
            </a:fld>
            <a:endParaRPr lang="en-US" smtClean="0"/>
          </a:p>
        </p:txBody>
      </p:sp>
      <p:sp>
        <p:nvSpPr>
          <p:cNvPr id="4505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6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BB65B3A-EB5B-44F6-992D-3CFAD4429F0A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DE16ED-200B-480A-9BDE-B4844384C16C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3E9E75-974B-4798-8869-74A00B06383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DF8063-EA79-4BCE-838C-A6C3E3CEE8DA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0EDAC8-E415-4055-BCAD-58C7700B8B82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082884-A458-4AA3-B87B-5D456192596D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42AFDA-3E9D-4A52-8CE7-7091B62573AA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E18C36-0180-40A1-A545-272939869D2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77D292-10F4-4D14-A74F-A525486254CC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C2E81F-48DE-4FA9-860C-9B13AD13194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046F60-5E94-4450-ABEF-3FE12733BC8F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7F94FC-0F2F-4CC1-BDA7-54069852BB6C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CA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4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4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4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931B5AA6-6D35-4B33-A418-F0292D271305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4.xml"/><Relationship Id="rId1" Type="http://schemas.openxmlformats.org/officeDocument/2006/relationships/tags" Target="../tags/tag1.xml"/><Relationship Id="rId4" Type="http://schemas.openxmlformats.org/officeDocument/2006/relationships/slide" Target="slide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4.xml"/><Relationship Id="rId4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slide" Target="slide28.xml"/><Relationship Id="rId13" Type="http://schemas.openxmlformats.org/officeDocument/2006/relationships/slide" Target="slide24.xml"/><Relationship Id="rId18" Type="http://schemas.openxmlformats.org/officeDocument/2006/relationships/slide" Target="slide20.xml"/><Relationship Id="rId26" Type="http://schemas.openxmlformats.org/officeDocument/2006/relationships/slide" Target="slide31.xml"/><Relationship Id="rId3" Type="http://schemas.openxmlformats.org/officeDocument/2006/relationships/slide" Target="slide3.xml"/><Relationship Id="rId21" Type="http://schemas.openxmlformats.org/officeDocument/2006/relationships/slide" Target="slide6.xml"/><Relationship Id="rId7" Type="http://schemas.openxmlformats.org/officeDocument/2006/relationships/slide" Target="slide23.xml"/><Relationship Id="rId12" Type="http://schemas.openxmlformats.org/officeDocument/2006/relationships/slide" Target="slide19.xml"/><Relationship Id="rId17" Type="http://schemas.openxmlformats.org/officeDocument/2006/relationships/slide" Target="slide15.xml"/><Relationship Id="rId25" Type="http://schemas.openxmlformats.org/officeDocument/2006/relationships/slide" Target="slide26.xml"/><Relationship Id="rId2" Type="http://schemas.openxmlformats.org/officeDocument/2006/relationships/notesSlide" Target="../notesSlides/notesSlide2.xml"/><Relationship Id="rId16" Type="http://schemas.openxmlformats.org/officeDocument/2006/relationships/slide" Target="slide10.xml"/><Relationship Id="rId20" Type="http://schemas.openxmlformats.org/officeDocument/2006/relationships/slide" Target="slide30.xml"/><Relationship Id="rId29" Type="http://schemas.openxmlformats.org/officeDocument/2006/relationships/slide" Target="slide17.xml"/><Relationship Id="rId1" Type="http://schemas.openxmlformats.org/officeDocument/2006/relationships/slideLayout" Target="../slideLayouts/slideLayout12.xml"/><Relationship Id="rId6" Type="http://schemas.openxmlformats.org/officeDocument/2006/relationships/slide" Target="slide18.xml"/><Relationship Id="rId11" Type="http://schemas.openxmlformats.org/officeDocument/2006/relationships/slide" Target="slide14.xml"/><Relationship Id="rId24" Type="http://schemas.openxmlformats.org/officeDocument/2006/relationships/slide" Target="slide21.xml"/><Relationship Id="rId32" Type="http://schemas.openxmlformats.org/officeDocument/2006/relationships/slide" Target="slide32.xml"/><Relationship Id="rId5" Type="http://schemas.openxmlformats.org/officeDocument/2006/relationships/slide" Target="slide13.xml"/><Relationship Id="rId15" Type="http://schemas.openxmlformats.org/officeDocument/2006/relationships/slide" Target="slide5.xml"/><Relationship Id="rId23" Type="http://schemas.openxmlformats.org/officeDocument/2006/relationships/slide" Target="slide16.xml"/><Relationship Id="rId28" Type="http://schemas.openxmlformats.org/officeDocument/2006/relationships/slide" Target="slide12.xml"/><Relationship Id="rId10" Type="http://schemas.openxmlformats.org/officeDocument/2006/relationships/slide" Target="slide9.xml"/><Relationship Id="rId19" Type="http://schemas.openxmlformats.org/officeDocument/2006/relationships/slide" Target="slide25.xml"/><Relationship Id="rId31" Type="http://schemas.openxmlformats.org/officeDocument/2006/relationships/slide" Target="slide27.xml"/><Relationship Id="rId4" Type="http://schemas.openxmlformats.org/officeDocument/2006/relationships/slide" Target="slide8.xml"/><Relationship Id="rId9" Type="http://schemas.openxmlformats.org/officeDocument/2006/relationships/slide" Target="slide4.xml"/><Relationship Id="rId14" Type="http://schemas.openxmlformats.org/officeDocument/2006/relationships/slide" Target="slide29.xml"/><Relationship Id="rId22" Type="http://schemas.openxmlformats.org/officeDocument/2006/relationships/slide" Target="slide11.xml"/><Relationship Id="rId27" Type="http://schemas.openxmlformats.org/officeDocument/2006/relationships/slide" Target="slide7.xml"/><Relationship Id="rId30" Type="http://schemas.openxmlformats.org/officeDocument/2006/relationships/slide" Target="slide2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4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4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4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Relationship Id="rId4" Type="http://schemas.openxmlformats.org/officeDocument/2006/relationships/slide" Target="slid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09600" y="685800"/>
            <a:ext cx="7772400" cy="4572000"/>
          </a:xfrm>
        </p:spPr>
        <p:txBody>
          <a:bodyPr/>
          <a:lstStyle/>
          <a:p>
            <a:pPr eaLnBrk="1" hangingPunct="1">
              <a:defRPr/>
            </a:pPr>
            <a:r>
              <a:rPr lang="en-CA" sz="5400" b="1" dirty="0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erpetua" pitchFamily="18" charset="0"/>
              </a:rPr>
              <a:t/>
            </a:r>
            <a:br>
              <a:rPr lang="en-CA" sz="5400" b="1" dirty="0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erpetua" pitchFamily="18" charset="0"/>
              </a:rPr>
            </a:br>
            <a:r>
              <a:rPr lang="en-CA" sz="5400" b="1" dirty="0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erpetua" pitchFamily="18" charset="0"/>
              </a:rPr>
              <a:t>Human Rights in  Development</a:t>
            </a:r>
            <a:r>
              <a:rPr lang="en-CA" sz="5400" b="1" dirty="0" smtClean="0">
                <a:solidFill>
                  <a:srgbClr val="F23914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erpetua" pitchFamily="18" charset="0"/>
              </a:rPr>
              <a:t/>
            </a:r>
            <a:br>
              <a:rPr lang="en-CA" sz="5400" b="1" dirty="0" smtClean="0">
                <a:solidFill>
                  <a:srgbClr val="F23914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erpetua" pitchFamily="18" charset="0"/>
              </a:rPr>
            </a:br>
            <a:r>
              <a:rPr lang="en-CA" sz="5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erpetua" pitchFamily="18" charset="0"/>
              </a:rPr>
              <a:t/>
            </a:r>
            <a:br>
              <a:rPr lang="en-CA" sz="5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erpetua" pitchFamily="18" charset="0"/>
              </a:rPr>
            </a:br>
            <a:r>
              <a:rPr lang="en-CA" sz="5400" b="1" dirty="0" smtClean="0">
                <a:solidFill>
                  <a:srgbClr val="F23914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Perpetua" pitchFamily="18" charset="0"/>
              </a:rPr>
              <a:t>Jeopardy 2011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$600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1447800"/>
            <a:ext cx="7696200" cy="41148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Every woman, man and child is entitled to enjoy her or his human rights simply by virtue of being human</a:t>
            </a:r>
          </a:p>
        </p:txBody>
      </p:sp>
      <p:sp>
        <p:nvSpPr>
          <p:cNvPr id="66564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762000" y="1905000"/>
            <a:ext cx="7772400" cy="32004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What does universality mean?</a:t>
            </a:r>
          </a:p>
        </p:txBody>
      </p:sp>
      <p:sp>
        <p:nvSpPr>
          <p:cNvPr id="66565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6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6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6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65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65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665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65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65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562" grpId="0" autoUpdateAnimBg="0"/>
      <p:bldP spid="66563" grpId="0" build="p" autoUpdateAnimBg="0"/>
      <p:bldP spid="66564" grpId="0" build="p" autoUpdateAnimBg="0"/>
      <p:bldP spid="66565" grpId="0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$800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09600" y="1447800"/>
            <a:ext cx="8229600" cy="35052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Causal analysis, Role/pattern analysis,            Capacity gap analysis</a:t>
            </a:r>
          </a:p>
        </p:txBody>
      </p:sp>
      <p:sp>
        <p:nvSpPr>
          <p:cNvPr id="67588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914400" y="2209800"/>
            <a:ext cx="7772400" cy="14478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  <a:defRPr/>
            </a:pPr>
            <a:r>
              <a:rPr lang="en-US" sz="60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What are the 3 steps to country analysis</a:t>
            </a:r>
            <a:endParaRPr lang="en-CA" sz="9400" b="1" dirty="0" smtClean="0">
              <a:effectLst>
                <a:outerShdw blurRad="38100" dist="38100" dir="2700000" algn="tl">
                  <a:srgbClr val="FFFFFF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67589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758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758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7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75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75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675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75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7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7586" grpId="0" autoUpdateAnimBg="0"/>
      <p:bldP spid="67587" grpId="0" build="p" autoUpdateAnimBg="0"/>
      <p:bldP spid="67588" grpId="0" build="p" autoUpdateAnimBg="0"/>
      <p:bldP spid="67589" grpId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514600"/>
            <a:ext cx="7772400" cy="14478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$1000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838200" y="1066800"/>
            <a:ext cx="7696200" cy="48768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To Respect, Protect and Fulfil</a:t>
            </a:r>
          </a:p>
        </p:txBody>
      </p:sp>
      <p:sp>
        <p:nvSpPr>
          <p:cNvPr id="68612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762000" y="1752600"/>
            <a:ext cx="7772400" cy="3581400"/>
          </a:xfrm>
        </p:spPr>
        <p:txBody>
          <a:bodyPr/>
          <a:lstStyle/>
          <a:p>
            <a:pPr algn="ctr" eaLnBrk="1" hangingPunct="1">
              <a:buFontTx/>
              <a:buNone/>
              <a:defRPr/>
            </a:pPr>
            <a:r>
              <a:rPr lang="en-CA" sz="6000" b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What does human rights law require of States?</a:t>
            </a:r>
          </a:p>
        </p:txBody>
      </p:sp>
      <p:sp>
        <p:nvSpPr>
          <p:cNvPr id="68613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4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86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86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86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8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8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686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86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86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8610" grpId="0" autoUpdateAnimBg="0"/>
      <p:bldP spid="68611" grpId="0" build="p" autoUpdateAnimBg="0"/>
      <p:bldP spid="68612" grpId="0" build="p" autoUpdateAnimBg="0"/>
      <p:bldP spid="68613" grpId="0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$200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762000"/>
            <a:ext cx="7696200" cy="51816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Approximately 350 million in over 72 countries</a:t>
            </a:r>
          </a:p>
        </p:txBody>
      </p:sp>
      <p:sp>
        <p:nvSpPr>
          <p:cNvPr id="31748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286000"/>
            <a:ext cx="7772400" cy="19050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The number of Indigenous Peoples in the world</a:t>
            </a:r>
          </a:p>
        </p:txBody>
      </p:sp>
      <p:sp>
        <p:nvSpPr>
          <p:cNvPr id="31749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17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17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17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17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17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46" grpId="0" autoUpdateAnimBg="0"/>
      <p:bldP spid="31747" grpId="0" build="p" autoUpdateAnimBg="0"/>
      <p:bldP spid="31748" grpId="0" build="p" autoUpdateAnimBg="0"/>
      <p:bldP spid="31749" grpId="0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$400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609600"/>
            <a:ext cx="7696200" cy="55626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5400" b="1" smtClean="0">
                <a:solidFill>
                  <a:schemeClr val="bg1"/>
                </a:solidFill>
              </a:rPr>
              <a:t>In the Developed and Developing World, this group earns 77% and 73% respectively of the wages given to others for the same work </a:t>
            </a:r>
          </a:p>
        </p:txBody>
      </p:sp>
      <p:sp>
        <p:nvSpPr>
          <p:cNvPr id="32772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9050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Women</a:t>
            </a:r>
          </a:p>
        </p:txBody>
      </p:sp>
      <p:sp>
        <p:nvSpPr>
          <p:cNvPr id="32773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27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27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27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27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27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27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770" grpId="0" autoUpdateAnimBg="0"/>
      <p:bldP spid="32771" grpId="0" build="p" autoUpdateAnimBg="0"/>
      <p:bldP spid="32772" grpId="0" build="p" autoUpdateAnimBg="0"/>
      <p:bldP spid="32773" grpId="0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$600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838200" y="1752600"/>
            <a:ext cx="7696200" cy="37338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6000" smtClean="0">
                <a:solidFill>
                  <a:schemeClr val="bg1"/>
                </a:solidFill>
              </a:rPr>
              <a:t>Of the 24 million refugees worldwide, 50% are these</a:t>
            </a:r>
            <a:endParaRPr lang="en-CA" sz="6000" smtClean="0"/>
          </a:p>
        </p:txBody>
      </p:sp>
      <p:sp>
        <p:nvSpPr>
          <p:cNvPr id="33796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9050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Children</a:t>
            </a:r>
          </a:p>
        </p:txBody>
      </p:sp>
      <p:sp>
        <p:nvSpPr>
          <p:cNvPr id="33797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379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379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37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37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37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37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3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4" grpId="0" autoUpdateAnimBg="0"/>
      <p:bldP spid="33795" grpId="0" build="p" autoUpdateAnimBg="0"/>
      <p:bldP spid="33796" grpId="0" build="p" autoUpdateAnimBg="0"/>
      <p:bldP spid="33797" grpId="0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en-CA" sz="15000" b="1" smtClean="0">
                <a:solidFill>
                  <a:srgbClr val="F23914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Daily Double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838200" y="1143000"/>
            <a:ext cx="7696200" cy="48768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smtClean="0">
                <a:solidFill>
                  <a:schemeClr val="bg1"/>
                </a:solidFill>
              </a:rPr>
              <a:t>Often marginalised in daily life, this group is anticipated to be around 10% of the global population</a:t>
            </a:r>
          </a:p>
        </p:txBody>
      </p:sp>
      <p:sp>
        <p:nvSpPr>
          <p:cNvPr id="34820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9050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dirty="0" smtClean="0">
                <a:solidFill>
                  <a:schemeClr val="bg1"/>
                </a:solidFill>
              </a:rPr>
              <a:t>Persons with disabilities</a:t>
            </a:r>
          </a:p>
        </p:txBody>
      </p:sp>
      <p:sp>
        <p:nvSpPr>
          <p:cNvPr id="34821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9" dur="500"/>
                                        <p:tgtEl>
                                          <p:spTgt spid="348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48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18" grpId="0" autoUpdateAnimBg="0"/>
      <p:bldP spid="34819" grpId="0" build="p" autoUpdateAnimBg="0"/>
      <p:bldP spid="34820" grpId="0" build="p" autoUpdateAnimBg="0"/>
      <p:bldP spid="34821" grpId="0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$1000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533400" y="457200"/>
            <a:ext cx="7696200" cy="51054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US" sz="5400" b="1" smtClean="0">
                <a:solidFill>
                  <a:schemeClr val="bg1"/>
                </a:solidFill>
              </a:rPr>
              <a:t>Experts predict that the number of this group, an estimated 100 million people, will only rise with increased globalization</a:t>
            </a:r>
            <a:endParaRPr lang="en-CA" sz="5400" b="1" smtClean="0">
              <a:solidFill>
                <a:schemeClr val="bg1"/>
              </a:solidFill>
            </a:endParaRPr>
          </a:p>
        </p:txBody>
      </p:sp>
      <p:sp>
        <p:nvSpPr>
          <p:cNvPr id="35844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9050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Migrant Workers</a:t>
            </a:r>
          </a:p>
        </p:txBody>
      </p:sp>
      <p:sp>
        <p:nvSpPr>
          <p:cNvPr id="35845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58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58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58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58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58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58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2" grpId="0" autoUpdateAnimBg="0"/>
      <p:bldP spid="35843" grpId="0" build="p" autoUpdateAnimBg="0"/>
      <p:bldP spid="35844" grpId="0" build="p" autoUpdateAnimBg="0"/>
      <p:bldP spid="35845" grpId="0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$200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1600200"/>
            <a:ext cx="7696200" cy="37338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US" sz="6000" smtClean="0">
                <a:solidFill>
                  <a:schemeClr val="bg1"/>
                </a:solidFill>
              </a:rPr>
              <a:t>The UN was created in this year</a:t>
            </a:r>
            <a:endParaRPr lang="en-CA" sz="6000" smtClean="0">
              <a:solidFill>
                <a:schemeClr val="bg1"/>
              </a:solidFill>
            </a:endParaRPr>
          </a:p>
        </p:txBody>
      </p:sp>
      <p:sp>
        <p:nvSpPr>
          <p:cNvPr id="36868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905000"/>
          </a:xfrm>
        </p:spPr>
        <p:txBody>
          <a:bodyPr/>
          <a:lstStyle/>
          <a:p>
            <a:pPr algn="ctr" eaLnBrk="1" hangingPunct="1">
              <a:buFontTx/>
              <a:buNone/>
              <a:defRPr/>
            </a:pPr>
            <a:r>
              <a:rPr lang="en-CA" sz="6000" b="1" smtClean="0">
                <a:solidFill>
                  <a:schemeClr val="bg1"/>
                </a:solidFill>
              </a:rPr>
              <a:t>1945</a:t>
            </a:r>
            <a:r>
              <a:rPr lang="en-US" b="1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 MT Extra Bold" pitchFamily="18" charset="0"/>
              </a:rPr>
              <a:t> </a:t>
            </a:r>
            <a:endParaRPr lang="en-CA" b="1" smtClean="0">
              <a:effectLst>
                <a:outerShdw blurRad="38100" dist="38100" dir="2700000" algn="tl">
                  <a:srgbClr val="FFFFFF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6869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68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68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68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68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68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68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6" grpId="0" autoUpdateAnimBg="0"/>
      <p:bldP spid="36867" grpId="0" build="p" autoUpdateAnimBg="0"/>
      <p:bldP spid="36868" grpId="0" build="p" autoUpdateAnimBg="0"/>
      <p:bldP spid="36869" grpId="0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$400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762000" y="1066800"/>
            <a:ext cx="7696200" cy="44196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smtClean="0">
                <a:solidFill>
                  <a:schemeClr val="bg1"/>
                </a:solidFill>
              </a:rPr>
              <a:t>Who is This?</a:t>
            </a:r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9050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Secretary-General Ban Ki-moon</a:t>
            </a:r>
          </a:p>
        </p:txBody>
      </p:sp>
      <p:sp>
        <p:nvSpPr>
          <p:cNvPr id="37893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  <p:pic>
        <p:nvPicPr>
          <p:cNvPr id="37895" name="Picture 7" descr="Official portrait of Secretary-General Ban Ki-moon. Click photo to enlarge."/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3429000" y="2209800"/>
            <a:ext cx="1905000" cy="2428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78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78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78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78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78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78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9" dur="500"/>
                                        <p:tgtEl>
                                          <p:spTgt spid="378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78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78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890" grpId="0" autoUpdateAnimBg="0"/>
      <p:bldP spid="37891" grpId="0" build="p" autoUpdateAnimBg="0"/>
      <p:bldP spid="37892" grpId="0" build="p" autoUpdateAnimBg="0"/>
      <p:bldP spid="37893" grpId="0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3518" name="Group 1054"/>
          <p:cNvGraphicFramePr>
            <a:graphicFrameLocks noGrp="1"/>
          </p:cNvGraphicFramePr>
          <p:nvPr>
            <p:ph type="tbl" idx="1"/>
          </p:nvPr>
        </p:nvGraphicFramePr>
        <p:xfrm>
          <a:off x="381000" y="304800"/>
          <a:ext cx="8397875" cy="6229350"/>
        </p:xfrm>
        <a:graphic>
          <a:graphicData uri="http://schemas.openxmlformats.org/drawingml/2006/table">
            <a:tbl>
              <a:tblPr/>
              <a:tblGrid>
                <a:gridCol w="1371600"/>
                <a:gridCol w="1427163"/>
                <a:gridCol w="1400175"/>
                <a:gridCol w="1363662"/>
                <a:gridCol w="1447800"/>
                <a:gridCol w="1387475"/>
              </a:tblGrid>
              <a:tr h="12842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</a:rPr>
                        <a:t>Human Rights Champions</a:t>
                      </a:r>
                    </a:p>
                  </a:txBody>
                  <a:tcPr anchor="ctr" anchorCtr="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000066"/>
                        </a:gs>
                        <a:gs pos="50000">
                          <a:srgbClr val="3366FF"/>
                        </a:gs>
                        <a:gs pos="100000">
                          <a:srgbClr val="000066"/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</a:rPr>
                        <a:t>The Human Rights-based Approach</a:t>
                      </a: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000066"/>
                        </a:gs>
                        <a:gs pos="50000">
                          <a:srgbClr val="3366FF"/>
                        </a:gs>
                        <a:gs pos="100000">
                          <a:srgbClr val="000066"/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</a:rPr>
                        <a:t>Vulnerable, Marginalised and Discriminated People and groups</a:t>
                      </a: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000066"/>
                        </a:gs>
                        <a:gs pos="50000">
                          <a:srgbClr val="3366FF"/>
                        </a:gs>
                        <a:gs pos="100000">
                          <a:srgbClr val="000066"/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</a:rPr>
                        <a:t>UN History</a:t>
                      </a: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000066"/>
                        </a:gs>
                        <a:gs pos="50000">
                          <a:srgbClr val="3366FF"/>
                        </a:gs>
                        <a:gs pos="100000">
                          <a:srgbClr val="000066"/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</a:rPr>
                        <a:t>International Human rights instruments</a:t>
                      </a: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000066"/>
                        </a:gs>
                        <a:gs pos="50000">
                          <a:srgbClr val="3366FF"/>
                        </a:gs>
                        <a:gs pos="100000">
                          <a:srgbClr val="000066"/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imes New Roman" pitchFamily="18" charset="0"/>
                        </a:rPr>
                        <a:t>The Millennium Development Goals</a:t>
                      </a: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000066"/>
                        </a:gs>
                        <a:gs pos="50000">
                          <a:srgbClr val="3366FF"/>
                        </a:gs>
                        <a:gs pos="100000">
                          <a:srgbClr val="000066"/>
                        </a:gs>
                      </a:gsLst>
                      <a:lin ang="5400000" scaled="1"/>
                    </a:gradFill>
                  </a:tcPr>
                </a:tc>
              </a:tr>
              <a:tr h="9715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3" action="ppaction://hlinksldjump"/>
                        </a:rPr>
                        <a:t>$200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4" action="ppaction://hlinksldjump"/>
                        </a:rPr>
                        <a:t>$200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5" action="ppaction://hlinksldjump"/>
                        </a:rPr>
                        <a:t>$200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6" action="ppaction://hlinksldjump"/>
                        </a:rPr>
                        <a:t>$200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7" action="ppaction://hlinksldjump"/>
                        </a:rPr>
                        <a:t>$200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8" action="ppaction://hlinksldjump"/>
                        </a:rPr>
                        <a:t>$200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</a:tr>
              <a:tr h="9715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9" action="ppaction://hlinksldjump"/>
                        </a:rPr>
                        <a:t>$400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0" action="ppaction://hlinksldjump"/>
                        </a:rPr>
                        <a:t>$400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1" action="ppaction://hlinksldjump"/>
                        </a:rPr>
                        <a:t>$400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2" action="ppaction://hlinksldjump"/>
                        </a:rPr>
                        <a:t>$400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3" action="ppaction://hlinksldjump"/>
                        </a:rPr>
                        <a:t>$400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4" action="ppaction://hlinksldjump"/>
                        </a:rPr>
                        <a:t>$400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</a:tr>
              <a:tr h="9715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5" action="ppaction://hlinksldjump"/>
                        </a:rPr>
                        <a:t>$600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6" action="ppaction://hlinksldjump"/>
                        </a:rPr>
                        <a:t>$600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7" action="ppaction://hlinksldjump"/>
                        </a:rPr>
                        <a:t>$600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8" action="ppaction://hlinksldjump"/>
                        </a:rPr>
                        <a:t>$600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19" action="ppaction://hlinksldjump"/>
                        </a:rPr>
                        <a:t>$600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0" action="ppaction://hlinksldjump"/>
                        </a:rPr>
                        <a:t>$600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</a:tr>
              <a:tr h="9715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1" action="ppaction://hlinksldjump"/>
                        </a:rPr>
                        <a:t>$800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2" action="ppaction://hlinksldjump"/>
                        </a:rPr>
                        <a:t>$800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3" action="ppaction://hlinksldjump"/>
                        </a:rPr>
                        <a:t>$800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4" action="ppaction://hlinksldjump"/>
                        </a:rPr>
                        <a:t>$800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5" action="ppaction://hlinksldjump"/>
                        </a:rPr>
                        <a:t>$800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6" action="ppaction://hlinksldjump"/>
                        </a:rPr>
                        <a:t>$800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</a:tr>
              <a:tr h="9715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7" action="ppaction://hlinksldjump"/>
                        </a:rPr>
                        <a:t>$1000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8" action="ppaction://hlinksldjump"/>
                        </a:rPr>
                        <a:t>$1000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29" action="ppaction://hlinksldjump"/>
                        </a:rPr>
                        <a:t>$1000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30" action="ppaction://hlinksldjump"/>
                        </a:rPr>
                        <a:t>$1000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31" action="ppaction://hlinksldjump"/>
                        </a:rPr>
                        <a:t>$1000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CA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07"/>
                          </a:solidFill>
                          <a:effectLst/>
                          <a:latin typeface="Times New Roman" pitchFamily="18" charset="0"/>
                          <a:hlinkClick r:id="rId32" action="ppaction://hlinksldjump"/>
                        </a:rPr>
                        <a:t>$1000</a:t>
                      </a:r>
                      <a:endParaRPr kumimoji="0" lang="en-CA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FF07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0">
                      <a:gsLst>
                        <a:gs pos="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  <a:gs pos="50000">
                          <a:srgbClr val="3333FF"/>
                        </a:gs>
                        <a:gs pos="100000">
                          <a:srgbClr val="3333FF">
                            <a:gamma/>
                            <a:shade val="73333"/>
                            <a:invGamma/>
                          </a:srgbClr>
                        </a:gs>
                      </a:gsLst>
                      <a:lin ang="5400000" scaled="1"/>
                    </a:gradFill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$600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1371600"/>
            <a:ext cx="7696200" cy="51816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US" sz="6000" smtClean="0">
                <a:solidFill>
                  <a:schemeClr val="bg1"/>
                </a:solidFill>
              </a:rPr>
              <a:t>Number of States in the Human Rights Council</a:t>
            </a:r>
            <a:endParaRPr lang="en-CA" sz="6000" smtClean="0">
              <a:solidFill>
                <a:schemeClr val="bg1"/>
              </a:solidFill>
            </a:endParaRPr>
          </a:p>
        </p:txBody>
      </p:sp>
      <p:sp>
        <p:nvSpPr>
          <p:cNvPr id="38916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9050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47</a:t>
            </a:r>
          </a:p>
        </p:txBody>
      </p:sp>
      <p:sp>
        <p:nvSpPr>
          <p:cNvPr id="38917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89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89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89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89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89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89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89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914" grpId="0" autoUpdateAnimBg="0"/>
      <p:bldP spid="38915" grpId="0" build="p" autoUpdateAnimBg="0"/>
      <p:bldP spid="38916" grpId="0" build="p" autoUpdateAnimBg="0"/>
      <p:bldP spid="38917" grpId="0" autoUpdateAnimBg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$800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1066800"/>
            <a:ext cx="7696200" cy="49530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CA" sz="5400" dirty="0" smtClean="0">
                <a:solidFill>
                  <a:schemeClr val="bg1"/>
                </a:solidFill>
              </a:rPr>
              <a:t>Bosnia and Herzegovina, Germany, Portugal</a:t>
            </a:r>
            <a:r>
              <a:rPr lang="en-CA" sz="5400" smtClean="0">
                <a:solidFill>
                  <a:schemeClr val="bg1"/>
                </a:solidFill>
              </a:rPr>
              <a:t>, Brazil, </a:t>
            </a:r>
            <a:r>
              <a:rPr lang="en-CA" sz="5400" dirty="0" smtClean="0">
                <a:solidFill>
                  <a:schemeClr val="bg1"/>
                </a:solidFill>
              </a:rPr>
              <a:t>India, South Africa, Colombia, Lebanon, Gabon, Nigeria</a:t>
            </a:r>
            <a:endParaRPr lang="en-CA" sz="5400" dirty="0" smtClean="0">
              <a:solidFill>
                <a:schemeClr val="bg1"/>
              </a:solidFill>
            </a:endParaRPr>
          </a:p>
        </p:txBody>
      </p:sp>
      <p:sp>
        <p:nvSpPr>
          <p:cNvPr id="39940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762000" y="1981200"/>
            <a:ext cx="7772400" cy="19050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6000" b="1" dirty="0" smtClean="0">
                <a:solidFill>
                  <a:schemeClr val="bg1"/>
                </a:solidFill>
              </a:rPr>
              <a:t>Non-permanent Members of the UN </a:t>
            </a:r>
            <a:r>
              <a:rPr lang="en-CA" sz="6000" b="1" dirty="0" smtClean="0">
                <a:solidFill>
                  <a:schemeClr val="bg1"/>
                </a:solidFill>
              </a:rPr>
              <a:t>security </a:t>
            </a:r>
            <a:r>
              <a:rPr lang="en-CA" sz="6000" b="1" dirty="0" smtClean="0">
                <a:solidFill>
                  <a:schemeClr val="bg1"/>
                </a:solidFill>
              </a:rPr>
              <a:t>Council </a:t>
            </a:r>
          </a:p>
        </p:txBody>
      </p:sp>
      <p:sp>
        <p:nvSpPr>
          <p:cNvPr id="39941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99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99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99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9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99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99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99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9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938" grpId="0" autoUpdateAnimBg="0"/>
      <p:bldP spid="39939" grpId="0" build="p" autoUpdateAnimBg="0"/>
      <p:bldP spid="39940" grpId="0" build="p" autoUpdateAnimBg="0"/>
      <p:bldP spid="39941" grpId="0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$1000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1066800"/>
            <a:ext cx="7696200" cy="41148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smtClean="0">
                <a:solidFill>
                  <a:schemeClr val="bg1"/>
                </a:solidFill>
              </a:rPr>
              <a:t>The Universal Declaration of Human Rights was adopted in this place</a:t>
            </a:r>
          </a:p>
        </p:txBody>
      </p:sp>
      <p:sp>
        <p:nvSpPr>
          <p:cNvPr id="40964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838200" y="2286000"/>
            <a:ext cx="7772400" cy="25146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Le Palais de Chaillot, Paris</a:t>
            </a:r>
          </a:p>
        </p:txBody>
      </p:sp>
      <p:sp>
        <p:nvSpPr>
          <p:cNvPr id="40965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09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09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09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09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09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409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09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09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62" grpId="0" autoUpdateAnimBg="0"/>
      <p:bldP spid="40963" grpId="0" build="p" autoUpdateAnimBg="0"/>
      <p:bldP spid="40964" grpId="0" build="p" autoUpdateAnimBg="0"/>
      <p:bldP spid="40965" grpId="0" autoUpdateAnimBg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$200</a:t>
            </a:r>
            <a:endParaRPr lang="en-US" sz="9600" b="1" smtClean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990600"/>
            <a:ext cx="7696200" cy="51816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US" sz="4400" b="1" smtClean="0">
                <a:solidFill>
                  <a:schemeClr val="bg1"/>
                </a:solidFill>
              </a:rPr>
              <a:t>The International Covenant on Economic, Social and Cultural Rights, the International Covenant on Civil and Political Rights and the Universal Declaration on Human Rights make up this</a:t>
            </a:r>
            <a:endParaRPr lang="en-CA" sz="4400" b="1" smtClean="0">
              <a:solidFill>
                <a:schemeClr val="bg1"/>
              </a:solidFill>
            </a:endParaRPr>
          </a:p>
        </p:txBody>
      </p:sp>
      <p:sp>
        <p:nvSpPr>
          <p:cNvPr id="41988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9050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The International Bill of Rights</a:t>
            </a:r>
          </a:p>
        </p:txBody>
      </p:sp>
      <p:sp>
        <p:nvSpPr>
          <p:cNvPr id="41989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198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198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19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19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419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19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9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986" grpId="0" autoUpdateAnimBg="0"/>
      <p:bldP spid="41987" grpId="0" build="p" autoUpdateAnimBg="0"/>
      <p:bldP spid="41988" grpId="0" build="p" autoUpdateAnimBg="0"/>
      <p:bldP spid="41989" grpId="0" autoUpdateAnimBg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$400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533400" y="533400"/>
            <a:ext cx="7696200" cy="51816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CA" sz="5400" b="1" smtClean="0">
                <a:solidFill>
                  <a:schemeClr val="bg1"/>
                </a:solidFill>
              </a:rPr>
              <a:t>This Declaration </a:t>
            </a:r>
            <a:r>
              <a:rPr lang="en-CA" sz="5400" b="1" dirty="0" smtClean="0">
                <a:solidFill>
                  <a:schemeClr val="bg1"/>
                </a:solidFill>
              </a:rPr>
              <a:t>states “we will spare no effort to save our fellow men, women and children from the abject and dehumanizing conditions of extreme poverty”</a:t>
            </a:r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09600" y="1219200"/>
            <a:ext cx="7772400" cy="44958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The Millennium Declaration</a:t>
            </a:r>
          </a:p>
        </p:txBody>
      </p:sp>
      <p:sp>
        <p:nvSpPr>
          <p:cNvPr id="43013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30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30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30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30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30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430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30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30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010" grpId="0" autoUpdateAnimBg="0"/>
      <p:bldP spid="43011" grpId="0" build="p" autoUpdateAnimBg="0"/>
      <p:bldP spid="43012" grpId="0" build="p" autoUpdateAnimBg="0"/>
      <p:bldP spid="43013" grpId="0" autoUpdateAnimBg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762000"/>
            <a:ext cx="8001000" cy="5029200"/>
          </a:xfrm>
        </p:spPr>
        <p:txBody>
          <a:bodyPr/>
          <a:lstStyle/>
          <a:p>
            <a:pPr eaLnBrk="1" hangingPunct="1">
              <a:defRPr/>
            </a:pPr>
            <a:r>
              <a:rPr lang="en-CA" sz="15000" b="1" smtClean="0">
                <a:solidFill>
                  <a:srgbClr val="F23914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Daily Double</a:t>
            </a:r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762000" y="1676400"/>
            <a:ext cx="7696200" cy="41910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US" sz="6000" smtClean="0">
                <a:solidFill>
                  <a:schemeClr val="bg1"/>
                </a:solidFill>
              </a:rPr>
              <a:t>This is the most ratified UN Human Rights Instrument</a:t>
            </a:r>
            <a:endParaRPr lang="en-CA" sz="6000" smtClean="0">
              <a:solidFill>
                <a:schemeClr val="bg1"/>
              </a:solidFill>
            </a:endParaRPr>
          </a:p>
        </p:txBody>
      </p:sp>
      <p:sp>
        <p:nvSpPr>
          <p:cNvPr id="44036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9050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US" sz="6000" b="1" smtClean="0">
                <a:solidFill>
                  <a:schemeClr val="bg1"/>
                </a:solidFill>
              </a:rPr>
              <a:t>Convention on the Rights of the Child</a:t>
            </a:r>
            <a:endParaRPr lang="en-CA" sz="6000" b="1" smtClean="0">
              <a:solidFill>
                <a:schemeClr val="bg1"/>
              </a:solidFill>
            </a:endParaRPr>
          </a:p>
        </p:txBody>
      </p:sp>
      <p:sp>
        <p:nvSpPr>
          <p:cNvPr id="44037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40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40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40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440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40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40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40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9" dur="500"/>
                                        <p:tgtEl>
                                          <p:spTgt spid="440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40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4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34" grpId="0" autoUpdateAnimBg="0"/>
      <p:bldP spid="44035" grpId="0" build="p" autoUpdateAnimBg="0"/>
      <p:bldP spid="44036" grpId="0" build="p" autoUpdateAnimBg="0"/>
      <p:bldP spid="44037" grpId="0" autoUpdateAnimBg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$800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685800"/>
            <a:ext cx="7696200" cy="41910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CA" sz="5400" smtClean="0">
                <a:solidFill>
                  <a:schemeClr val="bg1"/>
                </a:solidFill>
              </a:rPr>
              <a:t>They monitor implementation, engage in constructive dialogue, provide observations and recommendations and draft general comments</a:t>
            </a:r>
            <a:endParaRPr lang="en-CA" sz="5400" smtClean="0">
              <a:solidFill>
                <a:schemeClr val="bg1"/>
              </a:solidFill>
            </a:endParaRPr>
          </a:p>
        </p:txBody>
      </p:sp>
      <p:sp>
        <p:nvSpPr>
          <p:cNvPr id="45060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1905000"/>
            <a:ext cx="7772400" cy="24384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CA" sz="6000" b="1" smtClean="0">
                <a:solidFill>
                  <a:schemeClr val="bg1"/>
                </a:solidFill>
              </a:rPr>
              <a:t>What are Human Rights Treaty Bodies?</a:t>
            </a:r>
            <a:endParaRPr lang="en-CA" sz="6000" b="1" smtClean="0">
              <a:solidFill>
                <a:schemeClr val="bg1"/>
              </a:solidFill>
            </a:endParaRPr>
          </a:p>
        </p:txBody>
      </p:sp>
      <p:sp>
        <p:nvSpPr>
          <p:cNvPr id="45061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50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50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50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50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50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450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50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50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058" grpId="0" autoUpdateAnimBg="0"/>
      <p:bldP spid="45059" grpId="0" build="p" autoUpdateAnimBg="0"/>
      <p:bldP spid="45060" grpId="0" build="p" autoUpdateAnimBg="0"/>
      <p:bldP spid="45061" grpId="0" autoUpdateAnimBg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$1000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09600" y="304800"/>
            <a:ext cx="7696200" cy="55626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4400" smtClean="0">
                <a:solidFill>
                  <a:schemeClr val="bg1"/>
                </a:solidFill>
              </a:rPr>
              <a:t>The United Nations Declaration that states the objectives of economic activity should be the improvement of the social, economic, political and cultural well-being of individuals and not growth and profit</a:t>
            </a:r>
          </a:p>
        </p:txBody>
      </p:sp>
      <p:sp>
        <p:nvSpPr>
          <p:cNvPr id="46084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1600200"/>
            <a:ext cx="7772400" cy="35052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The Declaration on the Right to Development</a:t>
            </a:r>
          </a:p>
        </p:txBody>
      </p:sp>
      <p:sp>
        <p:nvSpPr>
          <p:cNvPr id="46085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60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60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60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60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46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6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60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2" grpId="0" autoUpdateAnimBg="0"/>
      <p:bldP spid="46083" grpId="0" build="p" autoUpdateAnimBg="0"/>
      <p:bldP spid="46084" grpId="0" build="p" autoUpdateAnimBg="0"/>
      <p:bldP spid="46085" grpId="0" autoUpdateAnimBg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$200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2362200"/>
            <a:ext cx="7696200" cy="20574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12500" b="1" smtClean="0">
                <a:solidFill>
                  <a:schemeClr val="bg1"/>
                </a:solidFill>
              </a:rPr>
              <a:t>8</a:t>
            </a:r>
          </a:p>
        </p:txBody>
      </p:sp>
      <p:sp>
        <p:nvSpPr>
          <p:cNvPr id="47108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838200" y="1905000"/>
            <a:ext cx="7772400" cy="26670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CA" sz="6600" b="1" smtClean="0">
                <a:solidFill>
                  <a:schemeClr val="bg1"/>
                </a:solidFill>
              </a:rPr>
              <a:t>How many Millennium Development Goals are there?</a:t>
            </a:r>
          </a:p>
        </p:txBody>
      </p:sp>
      <p:sp>
        <p:nvSpPr>
          <p:cNvPr id="47109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71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71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7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71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4710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710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7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106" grpId="0" autoUpdateAnimBg="0"/>
      <p:bldP spid="47107" grpId="0" build="p" autoUpdateAnimBg="0"/>
      <p:bldP spid="47108" grpId="0" build="p" autoUpdateAnimBg="0"/>
      <p:bldP spid="47109" grpId="0" autoUpdateAnimBg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$400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762000" y="2209800"/>
            <a:ext cx="7696200" cy="26670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5400" b="1" smtClean="0">
                <a:solidFill>
                  <a:schemeClr val="bg1"/>
                </a:solidFill>
              </a:rPr>
              <a:t>An estimated 824 million people in the developing world are still affected by it</a:t>
            </a:r>
          </a:p>
        </p:txBody>
      </p:sp>
      <p:sp>
        <p:nvSpPr>
          <p:cNvPr id="48132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1371600" y="2362200"/>
            <a:ext cx="7772400" cy="19050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6600" b="1" smtClean="0">
                <a:solidFill>
                  <a:schemeClr val="bg1"/>
                </a:solidFill>
              </a:rPr>
              <a:t>Chronic Hunger</a:t>
            </a:r>
          </a:p>
        </p:txBody>
      </p:sp>
      <p:sp>
        <p:nvSpPr>
          <p:cNvPr id="48133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81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81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8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81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81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1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481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81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8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130" grpId="0" autoUpdateAnimBg="0"/>
      <p:bldP spid="48131" grpId="0" build="p" autoUpdateAnimBg="0"/>
      <p:bldP spid="48132" grpId="0" build="p" autoUpdateAnimBg="0"/>
      <p:bldP spid="48133" grpId="0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0" y="25146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$200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1295400"/>
            <a:ext cx="7696200" cy="42672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smtClean="0">
                <a:solidFill>
                  <a:schemeClr val="bg1"/>
                </a:solidFill>
              </a:rPr>
              <a:t>The most widely known figure in the struggle against apartheid</a:t>
            </a:r>
          </a:p>
        </p:txBody>
      </p:sp>
      <p:sp>
        <p:nvSpPr>
          <p:cNvPr id="26628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09600" y="1981200"/>
            <a:ext cx="7772400" cy="19050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Who is Nelson Mandela</a:t>
            </a:r>
          </a:p>
        </p:txBody>
      </p:sp>
      <p:sp>
        <p:nvSpPr>
          <p:cNvPr id="26629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66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66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66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66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66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6" grpId="0" autoUpdateAnimBg="0"/>
      <p:bldP spid="26627" grpId="0" build="p" autoUpdateAnimBg="0"/>
      <p:bldP spid="26628" grpId="0" build="p" autoUpdateAnimBg="0"/>
      <p:bldP spid="26629" grpId="0" autoUpdateAnimBg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$600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09600" y="2362200"/>
            <a:ext cx="7696200" cy="20574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12500" b="1" smtClean="0">
                <a:solidFill>
                  <a:schemeClr val="bg1"/>
                </a:solidFill>
              </a:rPr>
              <a:t>0.7%</a:t>
            </a:r>
          </a:p>
        </p:txBody>
      </p:sp>
      <p:sp>
        <p:nvSpPr>
          <p:cNvPr id="49156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838200" y="1447800"/>
            <a:ext cx="7772400" cy="42672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CA" sz="4800" b="1" smtClean="0">
                <a:solidFill>
                  <a:schemeClr val="bg1"/>
                </a:solidFill>
              </a:rPr>
              <a:t>The repeated commitment of the World’s governments to commit 0.7% of rich countries’ Gross National Product (GNP) to Official Development Assistance</a:t>
            </a:r>
          </a:p>
        </p:txBody>
      </p:sp>
      <p:sp>
        <p:nvSpPr>
          <p:cNvPr id="49157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91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91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9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91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91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491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91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9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154" grpId="0" autoUpdateAnimBg="0"/>
      <p:bldP spid="49155" grpId="0" build="p" autoUpdateAnimBg="0"/>
      <p:bldP spid="49156" grpId="0" build="p" autoUpdateAnimBg="0"/>
      <p:bldP spid="49157" grpId="0" autoUpdateAnimBg="0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$800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2743200"/>
            <a:ext cx="7696200" cy="20574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4800" b="1" smtClean="0">
                <a:solidFill>
                  <a:schemeClr val="bg1"/>
                </a:solidFill>
              </a:rPr>
              <a:t>Nearly One Billion People still do not have access to ..</a:t>
            </a:r>
          </a:p>
        </p:txBody>
      </p:sp>
      <p:sp>
        <p:nvSpPr>
          <p:cNvPr id="50180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1066800" y="2438400"/>
            <a:ext cx="7772400" cy="19050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CA" sz="5400" b="1" smtClean="0">
                <a:solidFill>
                  <a:schemeClr val="bg1"/>
                </a:solidFill>
              </a:rPr>
              <a:t>Safe Drinking Water</a:t>
            </a:r>
          </a:p>
        </p:txBody>
      </p:sp>
      <p:sp>
        <p:nvSpPr>
          <p:cNvPr id="50181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017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017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0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01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01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501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01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0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0178" grpId="0" autoUpdateAnimBg="0"/>
      <p:bldP spid="50179" grpId="0" build="p" autoUpdateAnimBg="0"/>
      <p:bldP spid="50180" grpId="0" build="p" autoUpdateAnimBg="0"/>
      <p:bldP spid="50181" grpId="0" autoUpdateAnimBg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$1000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762000"/>
            <a:ext cx="7696200" cy="51816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Tx/>
              <a:buNone/>
            </a:pPr>
            <a:r>
              <a:rPr lang="en-CA" sz="2400" b="1" smtClean="0">
                <a:solidFill>
                  <a:schemeClr val="bg1"/>
                </a:solidFill>
              </a:rPr>
              <a:t>    </a:t>
            </a:r>
            <a:r>
              <a:rPr lang="en-CA" sz="3200" b="1" smtClean="0">
                <a:solidFill>
                  <a:schemeClr val="bg1"/>
                </a:solidFill>
              </a:rPr>
              <a:t>1. Eradicate extreme poverty and     hunger;                                                       2. Achieve universal primary education;                                          </a:t>
            </a:r>
            <a:r>
              <a:rPr lang="en-CA" sz="3200" b="1" smtClean="0">
                <a:solidFill>
                  <a:srgbClr val="FFFF07"/>
                </a:solidFill>
              </a:rPr>
              <a:t>3. ………...............................................…;                                               </a:t>
            </a:r>
            <a:r>
              <a:rPr lang="en-CA" sz="3200" b="1" smtClean="0">
                <a:solidFill>
                  <a:schemeClr val="bg1"/>
                </a:solidFill>
              </a:rPr>
              <a:t>4. Reduce child mortality;                              5. Improve maternal health;                    6. Combat HIV/Aids, malaria and other diseases;                                                     7. Ensure environmental sustainability;  8. Develop a global partnership for development</a:t>
            </a:r>
          </a:p>
        </p:txBody>
      </p:sp>
      <p:sp>
        <p:nvSpPr>
          <p:cNvPr id="51204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838200" y="2286000"/>
            <a:ext cx="7924800" cy="22860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3600" b="1" smtClean="0">
                <a:solidFill>
                  <a:schemeClr val="bg1"/>
                </a:solidFill>
              </a:rPr>
              <a:t>Promote gender equality and empower women</a:t>
            </a:r>
          </a:p>
        </p:txBody>
      </p:sp>
      <p:sp>
        <p:nvSpPr>
          <p:cNvPr id="51205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12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12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12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12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12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512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12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1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02" grpId="0" autoUpdateAnimBg="0"/>
      <p:bldP spid="51203" grpId="0" build="p" autoUpdateAnimBg="0"/>
      <p:bldP spid="51204" grpId="0" build="p" autoUpdateAnimBg="0"/>
      <p:bldP spid="51205" grpId="0" autoUpdateAnimBg="0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5908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en-CA" sz="6000" b="1" smtClean="0">
                <a:solidFill>
                  <a:srgbClr val="F23914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Final Jeopardy Finale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2133600"/>
            <a:ext cx="7696200" cy="23622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  <a:defRPr/>
            </a:pPr>
            <a:r>
              <a:rPr lang="en-CA" sz="5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Human Rights General</a:t>
            </a:r>
          </a:p>
        </p:txBody>
      </p:sp>
      <p:sp>
        <p:nvSpPr>
          <p:cNvPr id="69636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533400" y="1219200"/>
            <a:ext cx="7772400" cy="41148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What are Human Rights?</a:t>
            </a:r>
          </a:p>
        </p:txBody>
      </p:sp>
      <p:sp>
        <p:nvSpPr>
          <p:cNvPr id="69637" name="Text Box 5"/>
          <p:cNvSpPr txBox="1">
            <a:spLocks noChangeArrowheads="1"/>
          </p:cNvSpPr>
          <p:nvPr/>
        </p:nvSpPr>
        <p:spPr bwMode="auto">
          <a:xfrm>
            <a:off x="533400" y="1066800"/>
            <a:ext cx="8001000" cy="30008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CA" sz="5400" dirty="0"/>
              <a:t>The Minimum Rules for a Life in Dignity!</a:t>
            </a:r>
          </a:p>
          <a:p>
            <a:pPr>
              <a:spcBef>
                <a:spcPct val="50000"/>
              </a:spcBef>
            </a:pPr>
            <a:endParaRPr lang="en-CA" sz="54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96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96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96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96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96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96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96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96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96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96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96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96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9634" grpId="0" autoUpdateAnimBg="0"/>
      <p:bldP spid="69635" grpId="0" build="p" autoUpdateAnimBg="0"/>
      <p:bldP spid="69636" grpId="0" build="p" autoUpdateAnimBg="0"/>
      <p:bldP spid="69637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2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762000" y="914400"/>
            <a:ext cx="7772400" cy="2895600"/>
          </a:xfrm>
        </p:spPr>
        <p:txBody>
          <a:bodyPr/>
          <a:lstStyle/>
          <a:p>
            <a:pPr algn="ctr" eaLnBrk="1" hangingPunct="1">
              <a:buFontTx/>
              <a:buNone/>
              <a:defRPr/>
            </a:pPr>
            <a:r>
              <a:rPr lang="en-CA" sz="6000" b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UN High Commissioner for Human Rights Navanethem Pillay</a:t>
            </a:r>
          </a:p>
        </p:txBody>
      </p:sp>
      <p:pic>
        <p:nvPicPr>
          <p:cNvPr id="5123" name="Picture 15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228600"/>
            <a:ext cx="1947863" cy="2543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1295400" y="3048000"/>
            <a:ext cx="67818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$400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2438400" y="2362200"/>
            <a:ext cx="5181600" cy="9906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smtClean="0">
                <a:solidFill>
                  <a:schemeClr val="bg1"/>
                </a:solidFill>
              </a:rPr>
              <a:t>Who is this?</a:t>
            </a:r>
          </a:p>
          <a:p>
            <a:pPr algn="ctr" eaLnBrk="1" hangingPunct="1">
              <a:buFontTx/>
              <a:buNone/>
            </a:pPr>
            <a:endParaRPr lang="en-CA" sz="6000" smtClean="0">
              <a:solidFill>
                <a:schemeClr val="bg1"/>
              </a:solidFill>
            </a:endParaRPr>
          </a:p>
        </p:txBody>
      </p:sp>
      <p:sp>
        <p:nvSpPr>
          <p:cNvPr id="27653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4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  <p:sp>
        <p:nvSpPr>
          <p:cNvPr id="27664" name="Text Box 16"/>
          <p:cNvSpPr txBox="1">
            <a:spLocks noChangeArrowheads="1"/>
          </p:cNvSpPr>
          <p:nvPr/>
        </p:nvSpPr>
        <p:spPr bwMode="auto">
          <a:xfrm>
            <a:off x="7391400" y="58975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4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76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76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76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76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76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76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76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52" grpId="0" build="p" autoUpdateAnimBg="0"/>
      <p:bldP spid="27650" grpId="0" autoUpdateAnimBg="0"/>
      <p:bldP spid="27651" grpId="0" build="p" autoUpdateAnimBg="0"/>
      <p:bldP spid="27653" grpId="0" autoUpdateAnimBg="0"/>
      <p:bldP spid="27664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990600" y="28956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$600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990600" y="533400"/>
            <a:ext cx="7696200" cy="54102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US" sz="2000" b="1" smtClean="0">
                <a:solidFill>
                  <a:schemeClr val="bg1"/>
                </a:solidFill>
              </a:rPr>
              <a:t>   </a:t>
            </a:r>
            <a:r>
              <a:rPr lang="en-US" sz="5400" smtClean="0">
                <a:solidFill>
                  <a:schemeClr val="bg1"/>
                </a:solidFill>
              </a:rPr>
              <a:t>This non-governmental organisation comprising “a worldwide movement of people who campaign for internationally recognised human rights won the Nobel Peace Prize in 1977</a:t>
            </a:r>
            <a:r>
              <a:rPr lang="en-US" sz="3600" smtClean="0"/>
              <a:t> </a:t>
            </a:r>
            <a:endParaRPr lang="en-CA" sz="3600" smtClean="0"/>
          </a:p>
        </p:txBody>
      </p:sp>
      <p:sp>
        <p:nvSpPr>
          <p:cNvPr id="28676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990600" y="1828800"/>
            <a:ext cx="7772400" cy="26670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  <a:defRPr/>
            </a:pPr>
            <a:r>
              <a:rPr lang="en-US" sz="6000" b="1" smtClean="0">
                <a:solidFill>
                  <a:schemeClr val="bg1"/>
                </a:solidFill>
                <a:latin typeface="Times New Roman MT Extra Bold" pitchFamily="18" charset="0"/>
              </a:rPr>
              <a:t>Amnesty International</a:t>
            </a:r>
            <a:r>
              <a:rPr lang="en-US" sz="6000" b="1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 MT Extra Bold" pitchFamily="18" charset="0"/>
              </a:rPr>
              <a:t> </a:t>
            </a:r>
            <a:endParaRPr lang="en-CA" sz="6000" b="1" smtClean="0">
              <a:effectLst>
                <a:outerShdw blurRad="38100" dist="38100" dir="2700000" algn="tl">
                  <a:srgbClr val="FFFFFF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28677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86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86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8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4" grpId="0" autoUpdateAnimBg="0"/>
      <p:bldP spid="28675" grpId="0" build="p" autoUpdateAnimBg="0"/>
      <p:bldP spid="28676" grpId="0" build="p" autoUpdateAnimBg="0"/>
      <p:bldP spid="28677" grpId="0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$800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762000" y="1219200"/>
            <a:ext cx="7696200" cy="47244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The first Iranian and first muslim woman to win the Nobel Peace Prize (2003)</a:t>
            </a:r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743200"/>
            <a:ext cx="7772400" cy="15240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  <a:defRPr/>
            </a:pPr>
            <a:r>
              <a:rPr lang="en-CA" sz="6000" b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Shirin Ebadi</a:t>
            </a:r>
          </a:p>
        </p:txBody>
      </p:sp>
      <p:sp>
        <p:nvSpPr>
          <p:cNvPr id="29701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9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9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9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97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698" grpId="0" autoUpdateAnimBg="0"/>
      <p:bldP spid="29699" grpId="0" build="p" autoUpdateAnimBg="0"/>
      <p:bldP spid="29700" grpId="0" build="p" autoUpdateAnimBg="0"/>
      <p:bldP spid="29701" grpId="0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$1000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609600"/>
            <a:ext cx="7696200" cy="48006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5400" b="1" smtClean="0">
                <a:solidFill>
                  <a:schemeClr val="bg1"/>
                </a:solidFill>
              </a:rPr>
              <a:t>Potentially the strongest human rights champion ever</a:t>
            </a:r>
          </a:p>
        </p:txBody>
      </p:sp>
      <p:sp>
        <p:nvSpPr>
          <p:cNvPr id="30724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895600"/>
            <a:ext cx="7772400" cy="1905000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Who am I</a:t>
            </a:r>
          </a:p>
        </p:txBody>
      </p:sp>
      <p:sp>
        <p:nvSpPr>
          <p:cNvPr id="30725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07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07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7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07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7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07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22" grpId="0" autoUpdateAnimBg="0"/>
      <p:bldP spid="30723" grpId="0" build="p" autoUpdateAnimBg="0"/>
      <p:bldP spid="30724" grpId="0" build="p" autoUpdateAnimBg="0"/>
      <p:bldP spid="30725" grpId="0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7432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$200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6451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609600"/>
            <a:ext cx="7696200" cy="42672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US" sz="4400" b="1" smtClean="0">
                <a:solidFill>
                  <a:schemeClr val="bg1"/>
                </a:solidFill>
                <a:latin typeface="Arial" charset="0"/>
              </a:rPr>
              <a:t>A conceptual framework for the process of human development that is normatively based on international human rights standards and operationally directed to promoting and protecting human rights</a:t>
            </a:r>
          </a:p>
        </p:txBody>
      </p:sp>
      <p:sp>
        <p:nvSpPr>
          <p:cNvPr id="64516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685800" y="2057400"/>
            <a:ext cx="7772400" cy="25908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What is the Human Rights-based Approach?</a:t>
            </a:r>
          </a:p>
        </p:txBody>
      </p:sp>
      <p:sp>
        <p:nvSpPr>
          <p:cNvPr id="64517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45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45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45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45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45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64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4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45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4514" grpId="0" autoUpdateAnimBg="0"/>
      <p:bldP spid="64515" grpId="0" build="p" autoUpdateAnimBg="0"/>
      <p:bldP spid="64516" grpId="0" build="p" autoUpdateAnimBg="0"/>
      <p:bldP spid="64517" grpId="0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514600"/>
            <a:ext cx="7772400" cy="1143000"/>
          </a:xfrm>
        </p:spPr>
        <p:txBody>
          <a:bodyPr/>
          <a:lstStyle/>
          <a:p>
            <a:pPr eaLnBrk="1" hangingPunct="1">
              <a:defRPr/>
            </a:pPr>
            <a:r>
              <a:rPr lang="fr-CA" sz="20000" b="1" smtClean="0">
                <a:solidFill>
                  <a:srgbClr val="FFFF07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 MT Extra Bold" pitchFamily="18" charset="0"/>
              </a:rPr>
              <a:t>$400</a:t>
            </a:r>
            <a:endParaRPr lang="en-CA" sz="20000" b="1" smtClean="0">
              <a:solidFill>
                <a:srgbClr val="FFFF07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 MT Extra Bold" pitchFamily="18" charset="0"/>
            </a:endParaRP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09600" y="1295400"/>
            <a:ext cx="7772400" cy="4114800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6,652,595,567 persons</a:t>
            </a:r>
          </a:p>
        </p:txBody>
      </p:sp>
      <p:sp>
        <p:nvSpPr>
          <p:cNvPr id="65540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457200" y="1524000"/>
            <a:ext cx="7848600" cy="32004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Tx/>
              <a:buNone/>
            </a:pPr>
            <a:r>
              <a:rPr lang="en-CA" sz="6000" b="1" smtClean="0">
                <a:solidFill>
                  <a:schemeClr val="bg1"/>
                </a:solidFill>
              </a:rPr>
              <a:t>Who are the Rights-holders?</a:t>
            </a:r>
          </a:p>
        </p:txBody>
      </p:sp>
      <p:sp>
        <p:nvSpPr>
          <p:cNvPr id="65541" name="Text Box 5"/>
          <p:cNvSpPr txBox="1">
            <a:spLocks noChangeArrowheads="1"/>
          </p:cNvSpPr>
          <p:nvPr/>
        </p:nvSpPr>
        <p:spPr bwMode="auto">
          <a:xfrm>
            <a:off x="7239000" y="5745163"/>
            <a:ext cx="1447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CA" sz="4000" b="0">
                <a:solidFill>
                  <a:schemeClr val="tx1"/>
                </a:solidFill>
                <a:hlinkClick r:id="rId3" action="ppaction://hlinksldjump"/>
              </a:rPr>
              <a:t>&lt;</a:t>
            </a:r>
            <a:endParaRPr lang="en-CA" sz="4000" b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55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55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5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55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55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655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55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55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38" grpId="0" autoUpdateAnimBg="0"/>
      <p:bldP spid="65539" grpId="0" build="p" autoUpdateAnimBg="0"/>
      <p:bldP spid="65540" grpId="0" build="p" autoUpdateAnimBg="0"/>
      <p:bldP spid="65541" grpId="0" autoUpdateAnimBg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3.|1.1|1.8|1.8"/>
</p:tagLst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FFFF00"/>
      </a:hlink>
      <a:folHlink>
        <a:srgbClr val="3333FF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ctr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CA" sz="72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ctr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CA" sz="72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2886</TotalTime>
  <Words>849</Words>
  <Application>Microsoft Office PowerPoint</Application>
  <PresentationFormat>On-screen Show (4:3)</PresentationFormat>
  <Paragraphs>195</Paragraphs>
  <Slides>33</Slides>
  <Notes>33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4" baseType="lpstr">
      <vt:lpstr>Default Design</vt:lpstr>
      <vt:lpstr> Human Rights in  Development  Jeopardy 2011</vt:lpstr>
      <vt:lpstr>Slide 2</vt:lpstr>
      <vt:lpstr>$200</vt:lpstr>
      <vt:lpstr>$400</vt:lpstr>
      <vt:lpstr>$600</vt:lpstr>
      <vt:lpstr>$800</vt:lpstr>
      <vt:lpstr>$1000</vt:lpstr>
      <vt:lpstr>$200</vt:lpstr>
      <vt:lpstr>$400</vt:lpstr>
      <vt:lpstr>$600</vt:lpstr>
      <vt:lpstr>$800</vt:lpstr>
      <vt:lpstr>$1000</vt:lpstr>
      <vt:lpstr>$200</vt:lpstr>
      <vt:lpstr>$400</vt:lpstr>
      <vt:lpstr>$600</vt:lpstr>
      <vt:lpstr>Daily Double</vt:lpstr>
      <vt:lpstr>$1000</vt:lpstr>
      <vt:lpstr>$200</vt:lpstr>
      <vt:lpstr>$400</vt:lpstr>
      <vt:lpstr>$600</vt:lpstr>
      <vt:lpstr>$800</vt:lpstr>
      <vt:lpstr>$1000</vt:lpstr>
      <vt:lpstr>$200</vt:lpstr>
      <vt:lpstr>$400</vt:lpstr>
      <vt:lpstr>Daily Double</vt:lpstr>
      <vt:lpstr>$800</vt:lpstr>
      <vt:lpstr>$1000</vt:lpstr>
      <vt:lpstr>$200</vt:lpstr>
      <vt:lpstr>$400</vt:lpstr>
      <vt:lpstr>$600</vt:lpstr>
      <vt:lpstr>$800</vt:lpstr>
      <vt:lpstr>$1000</vt:lpstr>
      <vt:lpstr>Final Jeopardy Finale</vt:lpstr>
    </vt:vector>
  </TitlesOfParts>
  <Company>ACDI-CIDA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Jeopardy! des droits de la personne de ACDI 2004  CIDA’s Human Rights Jeopardy! Challenge 2004</dc:title>
  <dc:creator>default</dc:creator>
  <cp:lastModifiedBy>isabelle.tschan</cp:lastModifiedBy>
  <cp:revision>193</cp:revision>
  <dcterms:created xsi:type="dcterms:W3CDTF">2004-12-02T16:09:05Z</dcterms:created>
  <dcterms:modified xsi:type="dcterms:W3CDTF">2011-03-25T06:35:41Z</dcterms:modified>
</cp:coreProperties>
</file>

<file path=docProps/thumbnail.jpeg>
</file>